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xlsx" ContentType="application/vnd.openxmlformats-officedocument.spreadsheetml.sheet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y="10287000" cx="18288000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Brush Script MT" panose="03060802040406070304" pitchFamily="66" charset="0"/>
      <p:italic r:id="rId14"/>
    </p:embeddedFont>
    <p:embeddedFont>
      <p:font typeface="ITC Benguiat" panose="020B0604020202020204" charset="0"/>
      <p:regular r:id="rId15"/>
    </p:embeddedFont>
    <p:embeddedFont>
      <p:font typeface="Goudy Stout" panose="0202090407030B020401" pitchFamily="18" charset="0"/>
      <p:regular r:id="rId16"/>
    </p:embeddedFont>
    <p:embeddedFont>
      <p:font typeface="Arimo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Open Sans 1 Bold" panose="020B0604020202020204" charset="0"/>
      <p:regular r:id="rId19"/>
    </p:embeddedFont>
    <p:embeddedFont>
      <p:font typeface="Open Sans 2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604020202020204" charset="0"/>
      <p:regular r:id="rId25"/>
    </p:embeddedFont>
    <p:embeddedFont>
      <p:font typeface="Open Sans 2 Bold" panose="020B0604020202020204" charset="0"/>
      <p:regular r:id="rId26"/>
    </p:embeddedFont>
    <p:embeddedFont>
      <p:font typeface="Be Vietnam Ultra-Bold" panose="020B0604020202020204" charset="0"/>
      <p:regular r:id="rId27"/>
    </p:embeddedFont>
    <p:embeddedFont>
      <p:font typeface="Open Sans 1" panose="020B0604020202020204" charset="0"/>
      <p:regular r:id="rId28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 autoAdjust="0"/>
    <p:restoredTop sz="94622" autoAdjust="0"/>
  </p:normalViewPr>
  <p:slideViewPr>
    <p:cSldViewPr>
      <p:cViewPr>
        <p:scale>
          <a:sx n="53" d="100"/>
          <a:sy n="53" d="100"/>
        </p:scale>
        <p:origin x="-336" y="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font" Target="fonts/font13.fntdata"/><Relationship Id="rId26" Type="http://schemas.openxmlformats.org/officeDocument/2006/relationships/font" Target="fonts/font14.fntdata"/><Relationship Id="rId27" Type="http://schemas.openxmlformats.org/officeDocument/2006/relationships/font" Target="fonts/font15.fntdata"/><Relationship Id="rId28" Type="http://schemas.openxmlformats.org/officeDocument/2006/relationships/font" Target="fonts/font16.fntdata"/><Relationship Id="rId29" Type="http://schemas.openxmlformats.org/officeDocument/2006/relationships/tableStyles" Target="tableStyles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047748620796941935"/>
          <c:y val="0.19804195374015748"/>
          <c:w val="0.5314961450131234"/>
          <c:h val="0.797244217519685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Lbls>
            <c:dLbl>
              <c:idx val="0"/>
              <c:layout>
                <c:manualLayout>
                  <c:x val="-0.21049878045656986"/>
                  <c:y val="-0.0294923720472439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06526177390909055"/>
                  <c:y val="-0.074087352362204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260536398467433"/>
                      <c:h val="0.08410162401574803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10673373840621972"/>
                  <c:y val="-0.010731545275590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8260340576414994"/>
                  <c:y val="0.1407962598425196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019720115937452928"/>
                  <c:y val="0.0843665108267716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Лист1!$A$2:$A$6</c:f>
              <c:strCache>
                <c:ptCount val="5"/>
                <c:pt idx="0">
                  <c:v>Egiluvchan quyosh paneli</c:v>
                </c:pt>
                <c:pt idx="1">
                  <c:v>Shamol generatori</c:v>
                </c:pt>
                <c:pt idx="2">
                  <c:v>Quyosh paneli</c:v>
                </c:pt>
                <c:pt idx="3">
                  <c:v>Litiy-ionli akkumulyator</c:v>
                </c:pt>
                <c:pt idx="4">
                  <c:v>Boshqa xarajatlar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7.5E+7</c:v>
                </c:pt>
                <c:pt idx="1">
                  <c:v>1.0E+7</c:v>
                </c:pt>
                <c:pt idx="2">
                  <c:v>3.9E+7</c:v>
                </c:pt>
                <c:pt idx="3">
                  <c:v>1.68E+7</c:v>
                </c:pt>
                <c:pt idx="4">
                  <c:v>5000000.0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78218591840571"/>
          <c:y val="0.18308390748031497"/>
          <c:w val="0.3586468197467644"/>
          <c:h val="0.6133235728346458"/>
        </c:manualLayout>
      </c:layout>
      <c:overlay val="0"/>
      <c:txPr>
        <a:bodyPr rot="0" vert="horz"/>
        <a:lstStyle/>
        <a:p>
          <a:pPr>
            <a:defRPr sz="3600">
              <a:solidFill>
                <a:schemeClr val="bg1"/>
              </a:solidFill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0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0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0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0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5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6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7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6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5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6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6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6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80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6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8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68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9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 fontScale="95833" lnSpcReduction="20000"/>
          </a:bodyPr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 fontScale="95833" lnSpcReduction="20000"/>
          </a:bodyPr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69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6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7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67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6.jpeg"/><Relationship Id="rId6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/>
          <p:cNvGrpSpPr/>
          <p:nvPr/>
        </p:nvGrpSpPr>
        <p:grpSpPr>
          <a:xfrm>
            <a:off x="17792700" y="-590209"/>
            <a:ext cx="1388000" cy="11467419"/>
            <a:chOff x="0" y="0"/>
            <a:chExt cx="411982" cy="3403726"/>
          </a:xfrm>
        </p:grpSpPr>
        <p:sp>
          <p:nvSpPr>
            <p:cNvPr id="1048584" name="Freeform 3"/>
            <p:cNvSpPr/>
            <p:nvPr/>
          </p:nvSpPr>
          <p:spPr>
            <a:xfrm>
              <a:off x="0" y="0"/>
              <a:ext cx="411982" cy="3403726"/>
            </a:xfrm>
            <a:custGeom>
              <a:avLst/>
              <a:ahLst/>
              <a:rect l="l" t="t" r="r" b="b"/>
              <a:pathLst>
                <a:path w="411982" h="3403726">
                  <a:moveTo>
                    <a:pt x="0" y="0"/>
                  </a:moveTo>
                  <a:lnTo>
                    <a:pt x="411982" y="0"/>
                  </a:lnTo>
                  <a:lnTo>
                    <a:pt x="411982" y="3403726"/>
                  </a:lnTo>
                  <a:lnTo>
                    <a:pt x="0" y="3403726"/>
                  </a:lnTo>
                  <a:close/>
                </a:path>
              </a:pathLst>
            </a:custGeom>
            <a:solidFill>
              <a:srgbClr val="4B427F"/>
            </a:solidFill>
          </p:spPr>
        </p:sp>
        <p:sp>
          <p:nvSpPr>
            <p:cNvPr id="1048585" name="TextBox 4"/>
            <p:cNvSpPr txBox="1"/>
            <p:nvPr/>
          </p:nvSpPr>
          <p:spPr>
            <a:xfrm>
              <a:off x="0" y="-38100"/>
              <a:ext cx="411982" cy="3441826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-452685" y="-590209"/>
            <a:ext cx="826299" cy="11467419"/>
            <a:chOff x="0" y="0"/>
            <a:chExt cx="245260" cy="3403726"/>
          </a:xfrm>
        </p:grpSpPr>
        <p:sp>
          <p:nvSpPr>
            <p:cNvPr id="1048586" name="Freeform 6"/>
            <p:cNvSpPr/>
            <p:nvPr/>
          </p:nvSpPr>
          <p:spPr>
            <a:xfrm>
              <a:off x="0" y="0"/>
              <a:ext cx="245260" cy="3403726"/>
            </a:xfrm>
            <a:custGeom>
              <a:avLst/>
              <a:ahLst/>
              <a:rect l="l" t="t" r="r" b="b"/>
              <a:pathLst>
                <a:path w="245260" h="3403726">
                  <a:moveTo>
                    <a:pt x="0" y="0"/>
                  </a:moveTo>
                  <a:lnTo>
                    <a:pt x="245260" y="0"/>
                  </a:lnTo>
                  <a:lnTo>
                    <a:pt x="245260" y="3403726"/>
                  </a:lnTo>
                  <a:lnTo>
                    <a:pt x="0" y="3403726"/>
                  </a:lnTo>
                  <a:close/>
                </a:path>
              </a:pathLst>
            </a:custGeom>
            <a:solidFill>
              <a:srgbClr val="4B427F"/>
            </a:solidFill>
          </p:spPr>
        </p:sp>
        <p:sp>
          <p:nvSpPr>
            <p:cNvPr id="1048587" name="TextBox 7"/>
            <p:cNvSpPr txBox="1"/>
            <p:nvPr/>
          </p:nvSpPr>
          <p:spPr>
            <a:xfrm>
              <a:off x="0" y="-38100"/>
              <a:ext cx="245260" cy="3441826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588" name="Freeform 8" descr="Shape Geometry"/>
          <p:cNvSpPr/>
          <p:nvPr/>
        </p:nvSpPr>
        <p:spPr>
          <a:xfrm>
            <a:off x="9782342" y="2171056"/>
            <a:ext cx="2398547" cy="378840"/>
          </a:xfrm>
          <a:custGeom>
            <a:avLst/>
            <a:ahLst/>
            <a:rect l="l" t="t" r="r" b="b"/>
            <a:pathLst>
              <a:path w="2398547" h="378840">
                <a:moveTo>
                  <a:pt x="0" y="0"/>
                </a:moveTo>
                <a:lnTo>
                  <a:pt x="2398546" y="0"/>
                </a:lnTo>
                <a:lnTo>
                  <a:pt x="2398546" y="378841"/>
                </a:lnTo>
                <a:lnTo>
                  <a:pt x="0" y="37884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/>
            </a:stretch>
          </a:blipFill>
        </p:spPr>
      </p:sp>
      <p:grpSp>
        <p:nvGrpSpPr>
          <p:cNvPr id="27" name="Group 9"/>
          <p:cNvGrpSpPr/>
          <p:nvPr/>
        </p:nvGrpSpPr>
        <p:grpSpPr>
          <a:xfrm>
            <a:off x="3718809" y="256945"/>
            <a:ext cx="13540491" cy="7944988"/>
            <a:chOff x="0" y="0"/>
            <a:chExt cx="18053988" cy="10593317"/>
          </a:xfrm>
        </p:grpSpPr>
        <p:pic>
          <p:nvPicPr>
            <p:cNvPr id="2097152" name="Picture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/>
            <a:srcRect t="27318" b="28674"/>
            <a:stretch>
              <a:fillRect/>
            </a:stretch>
          </p:blipFill>
          <p:spPr>
            <a:xfrm>
              <a:off x="0" y="0"/>
              <a:ext cx="18053988" cy="10593317"/>
            </a:xfrm>
            <a:prstGeom prst="rect"/>
          </p:spPr>
        </p:pic>
      </p:grpSp>
      <p:grpSp>
        <p:nvGrpSpPr>
          <p:cNvPr id="28" name="Group 11"/>
          <p:cNvGrpSpPr/>
          <p:nvPr/>
        </p:nvGrpSpPr>
        <p:grpSpPr>
          <a:xfrm>
            <a:off x="373614" y="4810509"/>
            <a:ext cx="7396593" cy="4458824"/>
            <a:chOff x="0" y="0"/>
            <a:chExt cx="5107090" cy="3078663"/>
          </a:xfrm>
        </p:grpSpPr>
        <p:sp>
          <p:nvSpPr>
            <p:cNvPr id="1048589" name="Freeform 12"/>
            <p:cNvSpPr/>
            <p:nvPr/>
          </p:nvSpPr>
          <p:spPr>
            <a:xfrm>
              <a:off x="0" y="0"/>
              <a:ext cx="5107090" cy="3078663"/>
            </a:xfrm>
            <a:custGeom>
              <a:avLst/>
              <a:ahLst/>
              <a:rect l="l" t="t" r="r" b="b"/>
              <a:pathLst>
                <a:path w="5107090" h="3078663">
                  <a:moveTo>
                    <a:pt x="4982630" y="3078663"/>
                  </a:moveTo>
                  <a:lnTo>
                    <a:pt x="124460" y="3078663"/>
                  </a:lnTo>
                  <a:cubicBezTo>
                    <a:pt x="55880" y="3078663"/>
                    <a:pt x="0" y="3022783"/>
                    <a:pt x="0" y="29542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82630" y="0"/>
                  </a:lnTo>
                  <a:cubicBezTo>
                    <a:pt x="5051210" y="0"/>
                    <a:pt x="5107090" y="55880"/>
                    <a:pt x="5107090" y="124460"/>
                  </a:cubicBezTo>
                  <a:lnTo>
                    <a:pt x="5107090" y="2954203"/>
                  </a:lnTo>
                  <a:cubicBezTo>
                    <a:pt x="5107090" y="3022783"/>
                    <a:pt x="5051210" y="3078663"/>
                    <a:pt x="4982630" y="3078663"/>
                  </a:cubicBezTo>
                  <a:close/>
                </a:path>
              </a:pathLst>
            </a:custGeom>
            <a:solidFill>
              <a:srgbClr val="230F5D"/>
            </a:solidFill>
          </p:spPr>
        </p:sp>
      </p:grpSp>
      <p:sp>
        <p:nvSpPr>
          <p:cNvPr id="1048590" name="TextBox 13"/>
          <p:cNvSpPr txBox="1"/>
          <p:nvPr/>
        </p:nvSpPr>
        <p:spPr>
          <a:xfrm>
            <a:off x="655120" y="5143500"/>
            <a:ext cx="6909781" cy="3185923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8362"/>
              </a:lnSpc>
            </a:pPr>
            <a:r>
              <a:rPr b="1" dirty="0" sz="7200" lang="en-US" err="1">
                <a:solidFill>
                  <a:srgbClr val="FFFFFF"/>
                </a:solidFill>
                <a:latin typeface="Times New Roman" panose="02020603050405020304" pitchFamily="18" charset="0"/>
                <a:ea typeface="Be Vietnam Ultra-Bold"/>
                <a:cs typeface="Times New Roman" panose="02020603050405020304" pitchFamily="18" charset="0"/>
                <a:sym typeface="Be Vietnam Ultra-Bold"/>
              </a:rPr>
              <a:t>Xavfsiz</a:t>
            </a:r>
            <a:r>
              <a:rPr b="1" dirty="0" sz="7200" lang="en-US">
                <a:solidFill>
                  <a:srgbClr val="FFFFFF"/>
                </a:solidFill>
                <a:latin typeface="Times New Roman" panose="02020603050405020304" pitchFamily="18" charset="0"/>
                <a:ea typeface="Be Vietnam Ultra-Bold"/>
                <a:cs typeface="Times New Roman" panose="02020603050405020304" pitchFamily="18" charset="0"/>
                <a:sym typeface="Be Vietnam Ultra-Bold"/>
              </a:rPr>
              <a:t> </a:t>
            </a:r>
            <a:r>
              <a:rPr b="1" dirty="0" sz="7200" lang="en-US" err="1">
                <a:solidFill>
                  <a:srgbClr val="FFFFFF"/>
                </a:solidFill>
                <a:latin typeface="Times New Roman" panose="02020603050405020304" pitchFamily="18" charset="0"/>
                <a:ea typeface="Be Vietnam Ultra-Bold"/>
                <a:cs typeface="Times New Roman" panose="02020603050405020304" pitchFamily="18" charset="0"/>
                <a:sym typeface="Be Vietnam Ultra-Bold"/>
              </a:rPr>
              <a:t>muqobil</a:t>
            </a:r>
            <a:r>
              <a:rPr b="1" dirty="0" sz="7200" lang="en-US">
                <a:solidFill>
                  <a:srgbClr val="FFFFFF"/>
                </a:solidFill>
                <a:latin typeface="Times New Roman" panose="02020603050405020304" pitchFamily="18" charset="0"/>
                <a:ea typeface="Be Vietnam Ultra-Bold"/>
                <a:cs typeface="Times New Roman" panose="02020603050405020304" pitchFamily="18" charset="0"/>
                <a:sym typeface="Be Vietnam Ultra-Bold"/>
              </a:rPr>
              <a:t> </a:t>
            </a:r>
            <a:r>
              <a:rPr b="1" dirty="0" sz="7200" lang="en-US" err="1" smtClean="0">
                <a:solidFill>
                  <a:srgbClr val="FFFFFF"/>
                </a:solidFill>
                <a:latin typeface="Times New Roman" panose="02020603050405020304" pitchFamily="18" charset="0"/>
                <a:ea typeface="Be Vietnam Ultra-Bold"/>
                <a:cs typeface="Times New Roman" panose="02020603050405020304" pitchFamily="18" charset="0"/>
                <a:sym typeface="Be Vietnam Ultra-Bold"/>
              </a:rPr>
              <a:t>metropoliten</a:t>
            </a:r>
            <a:r>
              <a:rPr b="1" dirty="0" sz="7200" lang="en-US" smtClean="0">
                <a:solidFill>
                  <a:srgbClr val="FFFFFF"/>
                </a:solidFill>
                <a:latin typeface="Times New Roman" panose="02020603050405020304" pitchFamily="18" charset="0"/>
                <a:ea typeface="Be Vietnam Ultra-Bold"/>
                <a:cs typeface="Times New Roman" panose="02020603050405020304" pitchFamily="18" charset="0"/>
                <a:sym typeface="Be Vietnam Ultra-Bold"/>
              </a:rPr>
              <a:t> </a:t>
            </a:r>
            <a:r>
              <a:rPr b="1" dirty="0" sz="7200" lang="en-US" err="1" smtClean="0">
                <a:solidFill>
                  <a:srgbClr val="FFFFFF"/>
                </a:solidFill>
                <a:latin typeface="Times New Roman" panose="02020603050405020304" pitchFamily="18" charset="0"/>
                <a:ea typeface="Be Vietnam Ultra-Bold"/>
                <a:cs typeface="Times New Roman" panose="02020603050405020304" pitchFamily="18" charset="0"/>
                <a:sym typeface="Be Vietnam Ultra-Bold"/>
              </a:rPr>
              <a:t>va</a:t>
            </a:r>
            <a:r>
              <a:rPr b="1" dirty="0" sz="7200" lang="en-US" smtClean="0">
                <a:solidFill>
                  <a:srgbClr val="FFFFFF"/>
                </a:solidFill>
                <a:latin typeface="Times New Roman" panose="02020603050405020304" pitchFamily="18" charset="0"/>
                <a:ea typeface="Be Vietnam Ultra-Bold"/>
                <a:cs typeface="Times New Roman" panose="02020603050405020304" pitchFamily="18" charset="0"/>
                <a:sym typeface="Be Vietnam Ultra-Bold"/>
              </a:rPr>
              <a:t> </a:t>
            </a:r>
            <a:r>
              <a:rPr b="1" dirty="0" sz="7200" lang="en-US" err="1" smtClean="0">
                <a:solidFill>
                  <a:srgbClr val="FFFFFF"/>
                </a:solidFill>
                <a:latin typeface="Times New Roman" panose="02020603050405020304" pitchFamily="18" charset="0"/>
                <a:ea typeface="Be Vietnam Ultra-Bold"/>
                <a:cs typeface="Times New Roman" panose="02020603050405020304" pitchFamily="18" charset="0"/>
                <a:sym typeface="Be Vietnam Ultra-Bold"/>
              </a:rPr>
              <a:t>poyezd</a:t>
            </a:r>
            <a:endParaRPr b="1" dirty="0" sz="7200" lang="en-US">
              <a:solidFill>
                <a:srgbClr val="FFFFFF"/>
              </a:solidFill>
              <a:latin typeface="Times New Roman" panose="02020603050405020304" pitchFamily="18" charset="0"/>
              <a:ea typeface="Be Vietnam Ultra-Bold"/>
              <a:cs typeface="Times New Roman" panose="02020603050405020304" pitchFamily="18" charset="0"/>
              <a:sym typeface="Be Vietnam Ultra-Bold"/>
            </a:endParaRPr>
          </a:p>
        </p:txBody>
      </p:sp>
      <p:sp>
        <p:nvSpPr>
          <p:cNvPr id="1048591" name="TextBox 14"/>
          <p:cNvSpPr txBox="1"/>
          <p:nvPr/>
        </p:nvSpPr>
        <p:spPr>
          <a:xfrm>
            <a:off x="3485175" y="8998018"/>
            <a:ext cx="14320972" cy="730969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669"/>
              </a:lnSpc>
            </a:pPr>
            <a:r>
              <a:rPr dirty="0" sz="6096" lang="en-US" err="1">
                <a:solidFill>
                  <a:srgbClr val="FFFFFF"/>
                </a:solidFill>
                <a:latin typeface="Algerian" panose="04020705040A02060702" pitchFamily="82" charset="0"/>
                <a:ea typeface="Amoresa"/>
                <a:cs typeface="Amoresa"/>
                <a:sym typeface="Amoresa"/>
              </a:rPr>
              <a:t>Yuldasheva</a:t>
            </a:r>
            <a:r>
              <a:rPr dirty="0" sz="6096" lang="en-US">
                <a:solidFill>
                  <a:srgbClr val="FFFFFF"/>
                </a:solidFill>
                <a:latin typeface="Algerian" panose="04020705040A02060702" pitchFamily="82" charset="0"/>
                <a:ea typeface="Amoresa"/>
                <a:cs typeface="Amoresa"/>
                <a:sym typeface="Amoresa"/>
              </a:rPr>
              <a:t> </a:t>
            </a:r>
            <a:r>
              <a:rPr dirty="0" sz="6096" lang="en-US" err="1">
                <a:solidFill>
                  <a:srgbClr val="FFFFFF"/>
                </a:solidFill>
                <a:latin typeface="Algerian" panose="04020705040A02060702" pitchFamily="82" charset="0"/>
                <a:ea typeface="Amoresa"/>
                <a:cs typeface="Amoresa"/>
                <a:sym typeface="Amoresa"/>
              </a:rPr>
              <a:t>Saida</a:t>
            </a:r>
            <a:r>
              <a:rPr dirty="0" sz="6096" lang="en-US">
                <a:solidFill>
                  <a:srgbClr val="FFFFFF"/>
                </a:solidFill>
                <a:latin typeface="Algerian" panose="04020705040A02060702" pitchFamily="82" charset="0"/>
                <a:ea typeface="Amoresa"/>
                <a:cs typeface="Amoresa"/>
                <a:sym typeface="Amoresa"/>
              </a:rPr>
              <a:t> </a:t>
            </a:r>
            <a:r>
              <a:rPr dirty="0" sz="6096" lang="en-US" err="1">
                <a:solidFill>
                  <a:srgbClr val="FFFFFF"/>
                </a:solidFill>
                <a:latin typeface="Algerian" panose="04020705040A02060702" pitchFamily="82" charset="0"/>
                <a:ea typeface="Amoresa"/>
                <a:cs typeface="Amoresa"/>
                <a:sym typeface="Amoresa"/>
              </a:rPr>
              <a:t>Murodjonovna</a:t>
            </a:r>
            <a:endParaRPr dirty="0" sz="6096" lang="en-US">
              <a:solidFill>
                <a:srgbClr val="FFFFFF"/>
              </a:solidFill>
              <a:latin typeface="Algerian" panose="04020705040A02060702" pitchFamily="82" charset="0"/>
              <a:ea typeface="Amoresa"/>
              <a:cs typeface="Amoresa"/>
              <a:sym typeface="Amores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2"/>
          <p:cNvGrpSpPr/>
          <p:nvPr/>
        </p:nvGrpSpPr>
        <p:grpSpPr>
          <a:xfrm>
            <a:off x="3973187" y="2763479"/>
            <a:ext cx="10427300" cy="5240846"/>
            <a:chOff x="324577" y="1712749"/>
            <a:chExt cx="13903066" cy="6987795"/>
          </a:xfrm>
        </p:grpSpPr>
        <p:sp>
          <p:nvSpPr>
            <p:cNvPr id="1048646" name="TextBox 3"/>
            <p:cNvSpPr txBox="1"/>
            <p:nvPr/>
          </p:nvSpPr>
          <p:spPr>
            <a:xfrm rot="-592460">
              <a:off x="324577" y="1712749"/>
              <a:ext cx="13634597" cy="3802380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22455"/>
                </a:lnSpc>
                <a:spcBef>
                  <a:spcPct val="0"/>
                </a:spcBef>
              </a:pPr>
            </a:p>
          </p:txBody>
        </p:sp>
        <p:sp>
          <p:nvSpPr>
            <p:cNvPr id="1048647" name="TextBox 4"/>
            <p:cNvSpPr txBox="1"/>
            <p:nvPr/>
          </p:nvSpPr>
          <p:spPr>
            <a:xfrm rot="-515361">
              <a:off x="1793124" y="5278318"/>
              <a:ext cx="12434519" cy="3422226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20210"/>
                </a:lnSpc>
                <a:spcBef>
                  <a:spcPct val="0"/>
                </a:spcBef>
              </a:pPr>
            </a:p>
          </p:txBody>
        </p:sp>
      </p:grpSp>
      <p:sp>
        <p:nvSpPr>
          <p:cNvPr id="1048648" name="TextBox 5"/>
          <p:cNvSpPr txBox="1"/>
          <p:nvPr/>
        </p:nvSpPr>
        <p:spPr>
          <a:xfrm>
            <a:off x="0" y="3254549"/>
            <a:ext cx="17903497" cy="3675888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4472"/>
              </a:lnSpc>
            </a:pPr>
            <a:r>
              <a:rPr dirty="0" sz="18090" lang="en-US" err="1">
                <a:solidFill>
                  <a:srgbClr val="FFFFFF"/>
                </a:solidFill>
                <a:latin typeface="Brush Script MT" panose="03060802040406070304" pitchFamily="66" charset="0"/>
                <a:ea typeface="Gladiola"/>
                <a:cs typeface="Gladiola"/>
                <a:sym typeface="Gladiola"/>
              </a:rPr>
              <a:t>E’tiboringiz</a:t>
            </a:r>
            <a:r>
              <a:rPr dirty="0" sz="18090" lang="en-US">
                <a:solidFill>
                  <a:srgbClr val="FFFFFF"/>
                </a:solidFill>
                <a:latin typeface="Brush Script MT" panose="03060802040406070304" pitchFamily="66" charset="0"/>
                <a:ea typeface="Gladiola"/>
                <a:cs typeface="Gladiola"/>
                <a:sym typeface="Gladiola"/>
              </a:rPr>
              <a:t> </a:t>
            </a:r>
            <a:r>
              <a:rPr dirty="0" sz="18090" lang="en-US" err="1">
                <a:solidFill>
                  <a:srgbClr val="FFFFFF"/>
                </a:solidFill>
                <a:latin typeface="Brush Script MT" panose="03060802040406070304" pitchFamily="66" charset="0"/>
                <a:ea typeface="Gladiola"/>
                <a:cs typeface="Gladiola"/>
                <a:sym typeface="Gladiola"/>
              </a:rPr>
              <a:t>uchun</a:t>
            </a:r>
            <a:r>
              <a:rPr dirty="0" sz="18090" lang="en-US">
                <a:solidFill>
                  <a:srgbClr val="FFFFFF"/>
                </a:solidFill>
                <a:latin typeface="Brush Script MT" panose="03060802040406070304" pitchFamily="66" charset="0"/>
                <a:ea typeface="Gladiola"/>
                <a:cs typeface="Gladiola"/>
                <a:sym typeface="Gladiola"/>
              </a:rPr>
              <a:t> </a:t>
            </a:r>
            <a:r>
              <a:rPr dirty="0" sz="18090" lang="en-US" err="1">
                <a:solidFill>
                  <a:srgbClr val="FFFFFF"/>
                </a:solidFill>
                <a:latin typeface="Brush Script MT" panose="03060802040406070304" pitchFamily="66" charset="0"/>
                <a:ea typeface="Gladiola"/>
                <a:cs typeface="Gladiola"/>
                <a:sym typeface="Gladiola"/>
              </a:rPr>
              <a:t>rahmat</a:t>
            </a:r>
            <a:r>
              <a:rPr dirty="0" sz="18090" lang="en-US">
                <a:solidFill>
                  <a:srgbClr val="FFFFFF"/>
                </a:solidFill>
                <a:latin typeface="Brush Script MT" panose="03060802040406070304" pitchFamily="66" charset="0"/>
                <a:ea typeface="Gladiola"/>
                <a:cs typeface="Gladiola"/>
                <a:sym typeface="Gladiola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"/>
          <p:cNvGrpSpPr/>
          <p:nvPr/>
        </p:nvGrpSpPr>
        <p:grpSpPr>
          <a:xfrm>
            <a:off x="17792700" y="-590209"/>
            <a:ext cx="1388000" cy="11467419"/>
            <a:chOff x="0" y="0"/>
            <a:chExt cx="411982" cy="3403726"/>
          </a:xfrm>
        </p:grpSpPr>
        <p:sp>
          <p:nvSpPr>
            <p:cNvPr id="1048592" name="Freeform 3"/>
            <p:cNvSpPr/>
            <p:nvPr/>
          </p:nvSpPr>
          <p:spPr>
            <a:xfrm>
              <a:off x="0" y="0"/>
              <a:ext cx="411982" cy="3403726"/>
            </a:xfrm>
            <a:custGeom>
              <a:avLst/>
              <a:ahLst/>
              <a:rect l="l" t="t" r="r" b="b"/>
              <a:pathLst>
                <a:path w="411982" h="3403726">
                  <a:moveTo>
                    <a:pt x="0" y="0"/>
                  </a:moveTo>
                  <a:lnTo>
                    <a:pt x="411982" y="0"/>
                  </a:lnTo>
                  <a:lnTo>
                    <a:pt x="411982" y="3403726"/>
                  </a:lnTo>
                  <a:lnTo>
                    <a:pt x="0" y="3403726"/>
                  </a:lnTo>
                  <a:close/>
                </a:path>
              </a:pathLst>
            </a:custGeom>
            <a:solidFill>
              <a:srgbClr val="4B427F"/>
            </a:solidFill>
          </p:spPr>
        </p:sp>
        <p:sp>
          <p:nvSpPr>
            <p:cNvPr id="1048593" name="TextBox 4"/>
            <p:cNvSpPr txBox="1"/>
            <p:nvPr/>
          </p:nvSpPr>
          <p:spPr>
            <a:xfrm>
              <a:off x="0" y="-38100"/>
              <a:ext cx="411982" cy="3441826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1" name="Group 5"/>
          <p:cNvGrpSpPr/>
          <p:nvPr/>
        </p:nvGrpSpPr>
        <p:grpSpPr>
          <a:xfrm>
            <a:off x="-452685" y="-590209"/>
            <a:ext cx="826299" cy="11467419"/>
            <a:chOff x="0" y="0"/>
            <a:chExt cx="245260" cy="3403726"/>
          </a:xfrm>
        </p:grpSpPr>
        <p:sp>
          <p:nvSpPr>
            <p:cNvPr id="1048594" name="Freeform 6"/>
            <p:cNvSpPr/>
            <p:nvPr/>
          </p:nvSpPr>
          <p:spPr>
            <a:xfrm>
              <a:off x="0" y="0"/>
              <a:ext cx="245260" cy="3403726"/>
            </a:xfrm>
            <a:custGeom>
              <a:avLst/>
              <a:ahLst/>
              <a:rect l="l" t="t" r="r" b="b"/>
              <a:pathLst>
                <a:path w="245260" h="3403726">
                  <a:moveTo>
                    <a:pt x="0" y="0"/>
                  </a:moveTo>
                  <a:lnTo>
                    <a:pt x="245260" y="0"/>
                  </a:lnTo>
                  <a:lnTo>
                    <a:pt x="245260" y="3403726"/>
                  </a:lnTo>
                  <a:lnTo>
                    <a:pt x="0" y="3403726"/>
                  </a:lnTo>
                  <a:close/>
                </a:path>
              </a:pathLst>
            </a:custGeom>
            <a:solidFill>
              <a:srgbClr val="4B427F"/>
            </a:solidFill>
          </p:spPr>
        </p:sp>
        <p:sp>
          <p:nvSpPr>
            <p:cNvPr id="1048595" name="TextBox 7"/>
            <p:cNvSpPr txBox="1"/>
            <p:nvPr/>
          </p:nvSpPr>
          <p:spPr>
            <a:xfrm>
              <a:off x="0" y="-38100"/>
              <a:ext cx="245260" cy="3441826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2" name="Group 8"/>
          <p:cNvGrpSpPr/>
          <p:nvPr/>
        </p:nvGrpSpPr>
        <p:grpSpPr>
          <a:xfrm>
            <a:off x="8941725" y="0"/>
            <a:ext cx="9346275" cy="10287000"/>
            <a:chOff x="0" y="0"/>
            <a:chExt cx="12461700" cy="13716000"/>
          </a:xfrm>
        </p:grpSpPr>
        <p:pic>
          <p:nvPicPr>
            <p:cNvPr id="2097153" name="Picture 9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rcRect l="19677" r="19677"/>
            <a:stretch>
              <a:fillRect/>
            </a:stretch>
          </p:blipFill>
          <p:spPr>
            <a:xfrm>
              <a:off x="0" y="0"/>
              <a:ext cx="12461700" cy="13716000"/>
            </a:xfrm>
            <a:prstGeom prst="rect"/>
          </p:spPr>
        </p:pic>
      </p:grpSp>
      <p:sp>
        <p:nvSpPr>
          <p:cNvPr id="1048596" name="TextBox 10"/>
          <p:cNvSpPr txBox="1"/>
          <p:nvPr/>
        </p:nvSpPr>
        <p:spPr>
          <a:xfrm>
            <a:off x="1028700" y="1123950"/>
            <a:ext cx="6572000" cy="119735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9428"/>
              </a:lnSpc>
            </a:pPr>
            <a:r>
              <a:rPr dirty="0" sz="6000" lang="en-US" spc="-209">
                <a:solidFill>
                  <a:srgbClr val="00BF63"/>
                </a:solidFill>
                <a:latin typeface="Goudy Stout" panose="0202090407030B020401" pitchFamily="18" charset="0"/>
                <a:ea typeface="ITC Benguiat"/>
                <a:cs typeface="ITC Benguiat"/>
                <a:sym typeface="ITC Benguiat"/>
              </a:rPr>
              <a:t>MAQSADI</a:t>
            </a:r>
          </a:p>
        </p:txBody>
      </p:sp>
      <p:sp>
        <p:nvSpPr>
          <p:cNvPr id="1048597" name="TextBox 11"/>
          <p:cNvSpPr txBox="1"/>
          <p:nvPr/>
        </p:nvSpPr>
        <p:spPr>
          <a:xfrm>
            <a:off x="761998" y="2292494"/>
            <a:ext cx="7923513" cy="6211063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8151"/>
              </a:lnSpc>
              <a:spcBef>
                <a:spcPct val="0"/>
              </a:spcBef>
            </a:pPr>
            <a:r>
              <a:rPr dirty="0" sz="5822" lang="en-US" err="1" smtClean="0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Poyezdlar</a:t>
            </a:r>
            <a:r>
              <a:rPr dirty="0" sz="5822" lang="en-US" smtClean="0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 smtClean="0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vagon</a:t>
            </a:r>
            <a:r>
              <a:rPr dirty="0" sz="5822" lang="en-US" smtClean="0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elektr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avariya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vaqtida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to’liq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manbadan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uzilgan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holatda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ham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ichki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vagonlarni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yoritadi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va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xavfsizlikni</a:t>
            </a:r>
            <a:r>
              <a:rPr dirty="0" sz="5822" lang="en-US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5822" lang="en-US" err="1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ta’minlaydi</a:t>
            </a:r>
            <a:r>
              <a:rPr dirty="0" sz="5822" lang="en-US" smtClean="0">
                <a:solidFill>
                  <a:srgbClr val="7ED957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endParaRPr dirty="0" sz="5822" lang="en-US">
              <a:solidFill>
                <a:srgbClr val="7ED95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/>
          <p:cNvGrpSpPr/>
          <p:nvPr/>
        </p:nvGrpSpPr>
        <p:grpSpPr>
          <a:xfrm>
            <a:off x="3806997" y="535360"/>
            <a:ext cx="10674006" cy="1346580"/>
            <a:chOff x="0" y="0"/>
            <a:chExt cx="2811261" cy="354655"/>
          </a:xfrm>
        </p:grpSpPr>
        <p:sp>
          <p:nvSpPr>
            <p:cNvPr id="1048598" name="Freeform 3"/>
            <p:cNvSpPr/>
            <p:nvPr/>
          </p:nvSpPr>
          <p:spPr>
            <a:xfrm>
              <a:off x="0" y="0"/>
              <a:ext cx="2811261" cy="354655"/>
            </a:xfrm>
            <a:custGeom>
              <a:avLst/>
              <a:ahLst/>
              <a:rect l="l" t="t" r="r" b="b"/>
              <a:pathLst>
                <a:path w="2811261" h="354655">
                  <a:moveTo>
                    <a:pt x="0" y="0"/>
                  </a:moveTo>
                  <a:lnTo>
                    <a:pt x="2811261" y="0"/>
                  </a:lnTo>
                  <a:lnTo>
                    <a:pt x="2811261" y="354655"/>
                  </a:lnTo>
                  <a:lnTo>
                    <a:pt x="0" y="354655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599" name="TextBox 4"/>
            <p:cNvSpPr txBox="1"/>
            <p:nvPr/>
          </p:nvSpPr>
          <p:spPr>
            <a:xfrm>
              <a:off x="0" y="-76200"/>
              <a:ext cx="2811261" cy="430855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5599"/>
                </a:lnSpc>
              </a:pPr>
              <a:r>
                <a:rPr b="1" dirty="0" sz="3999" lang="en-US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Qorong’ulikda</a:t>
              </a:r>
              <a:r>
                <a:rPr b="1" dirty="0" sz="3999" lang="en-US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b="1" dirty="0" sz="3999" lang="en-US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qolishning</a:t>
              </a:r>
              <a:r>
                <a:rPr b="1" dirty="0" sz="3999" lang="en-US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b="1" dirty="0" sz="3999" lang="en-US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insonga</a:t>
              </a:r>
              <a:r>
                <a:rPr b="1" dirty="0" sz="3999" lang="en-US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b="1" dirty="0" sz="3999" lang="en-US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ta’siri</a:t>
              </a:r>
              <a:endParaRPr b="1" dirty="0" sz="3999" lang="en-US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1048600" name="AutoShape 5"/>
          <p:cNvSpPr/>
          <p:nvPr/>
        </p:nvSpPr>
        <p:spPr>
          <a:xfrm>
            <a:off x="9144000" y="1881940"/>
            <a:ext cx="0" cy="1769298"/>
          </a:xfrm>
          <a:prstGeom prst="line"/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48601" name="AutoShape 6"/>
          <p:cNvSpPr/>
          <p:nvPr/>
        </p:nvSpPr>
        <p:spPr>
          <a:xfrm>
            <a:off x="7168915" y="3651238"/>
            <a:ext cx="3950169" cy="0"/>
          </a:xfrm>
          <a:prstGeom prst="line"/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35" name="Group 7"/>
          <p:cNvGrpSpPr/>
          <p:nvPr/>
        </p:nvGrpSpPr>
        <p:grpSpPr>
          <a:xfrm>
            <a:off x="1293502" y="3037294"/>
            <a:ext cx="5429517" cy="1951944"/>
            <a:chOff x="0" y="0"/>
            <a:chExt cx="1429996" cy="514092"/>
          </a:xfrm>
        </p:grpSpPr>
        <p:sp>
          <p:nvSpPr>
            <p:cNvPr id="1048602" name="Freeform 8"/>
            <p:cNvSpPr/>
            <p:nvPr/>
          </p:nvSpPr>
          <p:spPr>
            <a:xfrm>
              <a:off x="0" y="0"/>
              <a:ext cx="1429996" cy="514092"/>
            </a:xfrm>
            <a:custGeom>
              <a:avLst/>
              <a:ahLst/>
              <a:rect l="l" t="t" r="r" b="b"/>
              <a:pathLst>
                <a:path w="1429996" h="514092">
                  <a:moveTo>
                    <a:pt x="0" y="0"/>
                  </a:moveTo>
                  <a:lnTo>
                    <a:pt x="1429996" y="0"/>
                  </a:lnTo>
                  <a:lnTo>
                    <a:pt x="1429996" y="514092"/>
                  </a:lnTo>
                  <a:lnTo>
                    <a:pt x="0" y="514092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03" name="TextBox 9"/>
            <p:cNvSpPr txBox="1"/>
            <p:nvPr/>
          </p:nvSpPr>
          <p:spPr>
            <a:xfrm>
              <a:off x="0" y="-57150"/>
              <a:ext cx="1429996" cy="571242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4899"/>
                </a:lnSpc>
              </a:pPr>
              <a:r>
                <a:rPr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1. Ruhiy va psixologik ta’sirlar:</a:t>
              </a:r>
            </a:p>
          </p:txBody>
        </p:sp>
      </p:grpSp>
      <p:sp>
        <p:nvSpPr>
          <p:cNvPr id="1048604" name="AutoShape 10"/>
          <p:cNvSpPr/>
          <p:nvPr/>
        </p:nvSpPr>
        <p:spPr>
          <a:xfrm>
            <a:off x="3474012" y="5240497"/>
            <a:ext cx="812852" cy="1079702"/>
          </a:xfrm>
          <a:prstGeom prst="line"/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11"/>
          <p:cNvGrpSpPr/>
          <p:nvPr/>
        </p:nvGrpSpPr>
        <p:grpSpPr>
          <a:xfrm>
            <a:off x="1293502" y="6877801"/>
            <a:ext cx="7109053" cy="2361487"/>
            <a:chOff x="0" y="0"/>
            <a:chExt cx="1872343" cy="621955"/>
          </a:xfrm>
        </p:grpSpPr>
        <p:sp>
          <p:nvSpPr>
            <p:cNvPr id="1048605" name="Freeform 12"/>
            <p:cNvSpPr/>
            <p:nvPr/>
          </p:nvSpPr>
          <p:spPr>
            <a:xfrm>
              <a:off x="0" y="0"/>
              <a:ext cx="1872343" cy="621955"/>
            </a:xfrm>
            <a:custGeom>
              <a:avLst/>
              <a:ahLst/>
              <a:rect l="l" t="t" r="r" b="b"/>
              <a:pathLst>
                <a:path w="1872343" h="621955">
                  <a:moveTo>
                    <a:pt x="0" y="0"/>
                  </a:moveTo>
                  <a:lnTo>
                    <a:pt x="1872343" y="0"/>
                  </a:lnTo>
                  <a:lnTo>
                    <a:pt x="1872343" y="621955"/>
                  </a:lnTo>
                  <a:lnTo>
                    <a:pt x="0" y="621955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06" name="TextBox 13"/>
            <p:cNvSpPr txBox="1"/>
            <p:nvPr/>
          </p:nvSpPr>
          <p:spPr>
            <a:xfrm>
              <a:off x="0" y="-66675"/>
              <a:ext cx="1872343" cy="68863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5039"/>
                </a:lnSpc>
              </a:pPr>
              <a:r>
                <a:rPr sz="35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Depressiya va tashvish</a:t>
              </a:r>
            </a:p>
            <a:p>
              <a:pPr algn="ctr">
                <a:lnSpc>
                  <a:spcPts val="4899"/>
                </a:lnSpc>
              </a:pPr>
              <a:r>
                <a:rPr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Ko‘rish gallyutsinatsiyalari </a:t>
              </a:r>
            </a:p>
            <a:p>
              <a:pPr algn="ctr">
                <a:lnSpc>
                  <a:spcPts val="5039"/>
                </a:lnSpc>
              </a:pPr>
              <a:r>
                <a:rPr sz="35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Stress va xavotir</a:t>
              </a:r>
            </a:p>
            <a:p>
              <a:pPr algn="ctr">
                <a:lnSpc>
                  <a:spcPts val="2659"/>
                </a:lnSpc>
              </a:pPr>
              <a:endParaRPr sz="3599" lang="en-US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37" name="Group 14"/>
          <p:cNvGrpSpPr/>
          <p:nvPr/>
        </p:nvGrpSpPr>
        <p:grpSpPr>
          <a:xfrm>
            <a:off x="11566760" y="3037294"/>
            <a:ext cx="5692540" cy="1951944"/>
            <a:chOff x="0" y="0"/>
            <a:chExt cx="1499270" cy="514092"/>
          </a:xfrm>
        </p:grpSpPr>
        <p:sp>
          <p:nvSpPr>
            <p:cNvPr id="1048607" name="Freeform 15"/>
            <p:cNvSpPr/>
            <p:nvPr/>
          </p:nvSpPr>
          <p:spPr>
            <a:xfrm>
              <a:off x="0" y="0"/>
              <a:ext cx="1499270" cy="514092"/>
            </a:xfrm>
            <a:custGeom>
              <a:avLst/>
              <a:ahLst/>
              <a:rect l="l" t="t" r="r" b="b"/>
              <a:pathLst>
                <a:path w="1499270" h="514092">
                  <a:moveTo>
                    <a:pt x="0" y="0"/>
                  </a:moveTo>
                  <a:lnTo>
                    <a:pt x="1499270" y="0"/>
                  </a:lnTo>
                  <a:lnTo>
                    <a:pt x="1499270" y="514092"/>
                  </a:lnTo>
                  <a:lnTo>
                    <a:pt x="0" y="514092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08" name="TextBox 16"/>
            <p:cNvSpPr txBox="1"/>
            <p:nvPr/>
          </p:nvSpPr>
          <p:spPr>
            <a:xfrm>
              <a:off x="0" y="-57150"/>
              <a:ext cx="1499270" cy="571242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4899"/>
                </a:lnSpc>
              </a:pPr>
              <a:r>
                <a:rPr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2.Jismoniy ta’sirlar</a:t>
              </a:r>
            </a:p>
          </p:txBody>
        </p:sp>
      </p:grpSp>
      <p:sp>
        <p:nvSpPr>
          <p:cNvPr id="1048609" name="AutoShape 17"/>
          <p:cNvSpPr/>
          <p:nvPr/>
        </p:nvSpPr>
        <p:spPr>
          <a:xfrm flipH="1">
            <a:off x="14413030" y="5240934"/>
            <a:ext cx="352254" cy="1079265"/>
          </a:xfrm>
          <a:prstGeom prst="line"/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8" name="Group 18"/>
          <p:cNvGrpSpPr/>
          <p:nvPr/>
        </p:nvGrpSpPr>
        <p:grpSpPr>
          <a:xfrm>
            <a:off x="9899747" y="6877801"/>
            <a:ext cx="7359553" cy="2624628"/>
            <a:chOff x="0" y="0"/>
            <a:chExt cx="1938318" cy="691260"/>
          </a:xfrm>
        </p:grpSpPr>
        <p:sp>
          <p:nvSpPr>
            <p:cNvPr id="1048610" name="Freeform 19"/>
            <p:cNvSpPr/>
            <p:nvPr/>
          </p:nvSpPr>
          <p:spPr>
            <a:xfrm>
              <a:off x="0" y="0"/>
              <a:ext cx="1938319" cy="691260"/>
            </a:xfrm>
            <a:custGeom>
              <a:avLst/>
              <a:ahLst/>
              <a:rect l="l" t="t" r="r" b="b"/>
              <a:pathLst>
                <a:path w="1938319" h="691260">
                  <a:moveTo>
                    <a:pt x="0" y="0"/>
                  </a:moveTo>
                  <a:lnTo>
                    <a:pt x="1938319" y="0"/>
                  </a:lnTo>
                  <a:lnTo>
                    <a:pt x="1938319" y="691260"/>
                  </a:lnTo>
                  <a:lnTo>
                    <a:pt x="0" y="691260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11" name="TextBox 20"/>
            <p:cNvSpPr txBox="1"/>
            <p:nvPr/>
          </p:nvSpPr>
          <p:spPr>
            <a:xfrm>
              <a:off x="0" y="-66675"/>
              <a:ext cx="1938318" cy="757935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4900"/>
                </a:lnSpc>
              </a:pPr>
              <a:r>
                <a:rPr sz="3500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Ko‘rish qobiliyatining o‘zgarish</a:t>
              </a:r>
            </a:p>
            <a:p>
              <a:pPr algn="ctr">
                <a:lnSpc>
                  <a:spcPts val="4900"/>
                </a:lnSpc>
              </a:pPr>
              <a:r>
                <a:rPr sz="3500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Mushak va suyak zaiflashuvi</a:t>
              </a:r>
            </a:p>
            <a:p>
              <a:pPr algn="ctr">
                <a:lnSpc>
                  <a:spcPts val="4900"/>
                </a:lnSpc>
              </a:pPr>
              <a:r>
                <a:rPr sz="3500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Qon bosimi va yurak faoliyatiga ta’sir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2"/>
          <p:cNvGrpSpPr/>
          <p:nvPr/>
        </p:nvGrpSpPr>
        <p:grpSpPr>
          <a:xfrm>
            <a:off x="12199406" y="787292"/>
            <a:ext cx="5333001" cy="4356208"/>
            <a:chOff x="0" y="0"/>
            <a:chExt cx="905640" cy="739763"/>
          </a:xfrm>
        </p:grpSpPr>
        <p:sp>
          <p:nvSpPr>
            <p:cNvPr id="1048612" name="Freeform 3"/>
            <p:cNvSpPr/>
            <p:nvPr/>
          </p:nvSpPr>
          <p:spPr>
            <a:xfrm>
              <a:off x="0" y="0"/>
              <a:ext cx="905652" cy="739763"/>
            </a:xfrm>
            <a:custGeom>
              <a:avLst/>
              <a:ahLst/>
              <a:rect l="l" t="t" r="r" b="b"/>
              <a:pathLst>
                <a:path w="905652" h="739763">
                  <a:moveTo>
                    <a:pt x="621630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91421"/>
                  </a:cubicBezTo>
                  <a:cubicBezTo>
                    <a:pt x="0" y="414732"/>
                    <a:pt x="66279" y="509873"/>
                    <a:pt x="162037" y="554014"/>
                  </a:cubicBezTo>
                  <a:lnTo>
                    <a:pt x="162037" y="739763"/>
                  </a:lnTo>
                  <a:lnTo>
                    <a:pt x="353844" y="580296"/>
                  </a:lnTo>
                  <a:lnTo>
                    <a:pt x="621630" y="580296"/>
                  </a:lnTo>
                  <a:cubicBezTo>
                    <a:pt x="779203" y="580296"/>
                    <a:pt x="905640" y="456783"/>
                    <a:pt x="905640" y="291406"/>
                  </a:cubicBezTo>
                  <a:cubicBezTo>
                    <a:pt x="905652" y="123512"/>
                    <a:pt x="779203" y="0"/>
                    <a:pt x="6216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13" name="TextBox 4"/>
            <p:cNvSpPr txBox="1"/>
            <p:nvPr/>
          </p:nvSpPr>
          <p:spPr>
            <a:xfrm>
              <a:off x="0" y="-19050"/>
              <a:ext cx="905640" cy="56831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4899"/>
                </a:lnSpc>
              </a:pPr>
              <a:r>
                <a:rPr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metro yer usti yo’llari umumiy uzunligi 25,64 metr atrofida</a:t>
              </a:r>
            </a:p>
          </p:txBody>
        </p:sp>
      </p:grpSp>
      <p:grpSp>
        <p:nvGrpSpPr>
          <p:cNvPr id="41" name="Group 5"/>
          <p:cNvGrpSpPr/>
          <p:nvPr/>
        </p:nvGrpSpPr>
        <p:grpSpPr>
          <a:xfrm>
            <a:off x="12909639" y="5407793"/>
            <a:ext cx="4817356" cy="4215187"/>
            <a:chOff x="0" y="0"/>
            <a:chExt cx="812800" cy="711200"/>
          </a:xfrm>
        </p:grpSpPr>
        <p:sp>
          <p:nvSpPr>
            <p:cNvPr id="1048614" name="Freeform 6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ah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15" name="TextBox 7"/>
            <p:cNvSpPr txBox="1"/>
            <p:nvPr/>
          </p:nvSpPr>
          <p:spPr>
            <a:xfrm>
              <a:off x="0" y="-19050"/>
              <a:ext cx="812800" cy="53975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4899"/>
                </a:lnSpc>
              </a:pPr>
              <a:r>
                <a:rPr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metro poyezdlari tezligi o’rtacha 40-45 km/soat</a:t>
              </a:r>
            </a:p>
          </p:txBody>
        </p:sp>
      </p:grpSp>
      <p:grpSp>
        <p:nvGrpSpPr>
          <p:cNvPr id="42" name="Group 8"/>
          <p:cNvGrpSpPr/>
          <p:nvPr/>
        </p:nvGrpSpPr>
        <p:grpSpPr>
          <a:xfrm>
            <a:off x="1340234" y="659960"/>
            <a:ext cx="4555863" cy="3986381"/>
            <a:chOff x="0" y="0"/>
            <a:chExt cx="812800" cy="711200"/>
          </a:xfrm>
        </p:grpSpPr>
        <p:sp>
          <p:nvSpPr>
            <p:cNvPr id="1048616" name="Freeform 9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ah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17" name="TextBox 10"/>
            <p:cNvSpPr txBox="1"/>
            <p:nvPr/>
          </p:nvSpPr>
          <p:spPr>
            <a:xfrm>
              <a:off x="0" y="-19050"/>
              <a:ext cx="812800" cy="53975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4899"/>
                </a:lnSpc>
              </a:pPr>
              <a:r>
                <a:rPr dirty="0" sz="3499" lang="en-US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ish</a:t>
              </a:r>
              <a:r>
                <a:rPr dirty="0"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dirty="0" sz="3499" lang="en-US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vaqti</a:t>
              </a:r>
              <a:r>
                <a:rPr dirty="0"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dirty="0" sz="3499" lang="en-US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soat</a:t>
              </a:r>
              <a:r>
                <a:rPr dirty="0"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5:00 </a:t>
              </a:r>
              <a:r>
                <a:rPr dirty="0" sz="3499" lang="en-US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dan</a:t>
              </a:r>
              <a:r>
                <a:rPr dirty="0"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24:00 </a:t>
              </a:r>
              <a:r>
                <a:rPr dirty="0" sz="3499" lang="en-US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gacha</a:t>
              </a:r>
              <a:endParaRPr dirty="0" sz="3499" lang="en-US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43" name="Group 11"/>
          <p:cNvGrpSpPr/>
          <p:nvPr/>
        </p:nvGrpSpPr>
        <p:grpSpPr>
          <a:xfrm>
            <a:off x="955171" y="5407793"/>
            <a:ext cx="4940927" cy="4323311"/>
            <a:chOff x="0" y="0"/>
            <a:chExt cx="812800" cy="711200"/>
          </a:xfrm>
        </p:grpSpPr>
        <p:sp>
          <p:nvSpPr>
            <p:cNvPr id="1048618" name="Freeform 12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ah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19" name="TextBox 13"/>
            <p:cNvSpPr txBox="1"/>
            <p:nvPr/>
          </p:nvSpPr>
          <p:spPr>
            <a:xfrm>
              <a:off x="0" y="-19050"/>
              <a:ext cx="812800" cy="53975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4899"/>
                </a:lnSpc>
              </a:pPr>
              <a:r>
                <a:rPr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uzunligi: 19,2 metr</a:t>
              </a:r>
            </a:p>
            <a:p>
              <a:pPr algn="ctr">
                <a:lnSpc>
                  <a:spcPts val="4899"/>
                </a:lnSpc>
              </a:pPr>
              <a:r>
                <a:rPr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kengligi: 2,7-2,75 metr</a:t>
              </a:r>
            </a:p>
            <a:p>
              <a:pPr algn="ctr">
                <a:lnSpc>
                  <a:spcPts val="4899"/>
                </a:lnSpc>
              </a:pPr>
              <a:r>
                <a:rPr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balandligi: 3,6-3,65 metr</a:t>
              </a:r>
            </a:p>
          </p:txBody>
        </p:sp>
      </p:grpSp>
      <p:grpSp>
        <p:nvGrpSpPr>
          <p:cNvPr id="44" name="Group 14"/>
          <p:cNvGrpSpPr/>
          <p:nvPr/>
        </p:nvGrpSpPr>
        <p:grpSpPr>
          <a:xfrm>
            <a:off x="7382050" y="308899"/>
            <a:ext cx="3954927" cy="3954927"/>
            <a:chOff x="0" y="0"/>
            <a:chExt cx="812800" cy="812800"/>
          </a:xfrm>
        </p:grpSpPr>
        <p:sp>
          <p:nvSpPr>
            <p:cNvPr id="1048620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21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5319"/>
                </a:lnSpc>
              </a:pPr>
              <a:r>
                <a:rPr sz="37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Metropoliten </a:t>
              </a:r>
            </a:p>
          </p:txBody>
        </p:sp>
      </p:grpSp>
      <p:grpSp>
        <p:nvGrpSpPr>
          <p:cNvPr id="45" name="Group 17"/>
          <p:cNvGrpSpPr/>
          <p:nvPr/>
        </p:nvGrpSpPr>
        <p:grpSpPr>
          <a:xfrm>
            <a:off x="6735322" y="5515917"/>
            <a:ext cx="4817356" cy="4215187"/>
            <a:chOff x="0" y="0"/>
            <a:chExt cx="812800" cy="711200"/>
          </a:xfrm>
        </p:grpSpPr>
        <p:sp>
          <p:nvSpPr>
            <p:cNvPr id="1048622" name="Freeform 18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ah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8623" name="TextBox 19"/>
            <p:cNvSpPr txBox="1"/>
            <p:nvPr/>
          </p:nvSpPr>
          <p:spPr>
            <a:xfrm>
              <a:off x="0" y="-19050"/>
              <a:ext cx="812800" cy="53975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4899"/>
                </a:lnSpc>
              </a:pPr>
              <a:r>
                <a:rPr sz="3499" lang="en-US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hozirda 74 ta metropoliten poyezdlari bor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Freeform 4"/>
          <p:cNvSpPr/>
          <p:nvPr/>
        </p:nvSpPr>
        <p:spPr>
          <a:xfrm>
            <a:off x="1371600" y="497552"/>
            <a:ext cx="4114800" cy="4114800"/>
          </a:xfrm>
          <a:custGeom>
            <a:avLst/>
            <a:ah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/>
            </a:stretch>
          </a:blipFill>
        </p:spPr>
      </p:sp>
      <p:sp>
        <p:nvSpPr>
          <p:cNvPr id="1048625" name="Freeform 5"/>
          <p:cNvSpPr/>
          <p:nvPr/>
        </p:nvSpPr>
        <p:spPr>
          <a:xfrm>
            <a:off x="533400" y="5753100"/>
            <a:ext cx="6141402" cy="3968881"/>
          </a:xfrm>
          <a:custGeom>
            <a:avLst/>
            <a:ahLst/>
            <a:rect l="l" t="t" r="r" b="b"/>
            <a:pathLst>
              <a:path w="6141402" h="3968881">
                <a:moveTo>
                  <a:pt x="0" y="0"/>
                </a:moveTo>
                <a:lnTo>
                  <a:pt x="6141401" y="0"/>
                </a:lnTo>
                <a:lnTo>
                  <a:pt x="6141401" y="3968881"/>
                </a:lnTo>
                <a:lnTo>
                  <a:pt x="0" y="396888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/>
            </a:stretch>
          </a:blipFill>
        </p:spPr>
      </p:sp>
      <p:pic>
        <p:nvPicPr>
          <p:cNvPr id="2097154" name="Picture 6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>
          <a:xfrm>
            <a:off x="7924800" y="497552"/>
            <a:ext cx="7427912" cy="4233910"/>
          </a:xfrm>
          <a:prstGeom prst="rect"/>
        </p:spPr>
      </p:pic>
      <p:sp>
        <p:nvSpPr>
          <p:cNvPr id="1048626" name="TextBox 8"/>
          <p:cNvSpPr txBox="1"/>
          <p:nvPr/>
        </p:nvSpPr>
        <p:spPr>
          <a:xfrm>
            <a:off x="6841435" y="4885979"/>
            <a:ext cx="10807758" cy="516636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4520"/>
              </a:lnSpc>
            </a:pPr>
            <a:r>
              <a:rPr b="1"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Quyosh</a:t>
            </a:r>
            <a:r>
              <a:rPr b="1"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 </a:t>
            </a:r>
            <a:r>
              <a:rPr b="1"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paneli</a:t>
            </a:r>
            <a:r>
              <a:rPr b="1"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-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quyosh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elementlarini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bir-biriga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ulagan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holda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, </a:t>
            </a:r>
            <a:r>
              <a:rPr dirty="0" sz="4000" lang="en-US" err="1" smtClean="0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Quyoshdan</a:t>
            </a:r>
            <a:r>
              <a:rPr dirty="0" sz="4000" lang="en-US" smtClean="0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kelayotgan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yorug'lik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energiyasini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elektr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energiyasiga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aylantirib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beradigan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qurilma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.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Amorf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kremniyli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quyosh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elementlari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odatda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egiluvchan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qoplamaga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mahkamlanadi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,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kremniyli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quyosh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elementlari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masofadan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turib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manba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sifatida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ishlatilganida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old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qismi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qalin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shisha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qoplamalar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bilan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 </a:t>
            </a:r>
            <a:r>
              <a:rPr dirty="0" sz="4000" lang="en-US" err="1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qoplanadi</a:t>
            </a:r>
            <a:r>
              <a:rPr dirty="0" sz="4000" lang="en-US">
                <a:solidFill>
                  <a:schemeClr val="bg1"/>
                </a:solidFill>
                <a:latin typeface="Times New Roman" panose="02020603050405020304" pitchFamily="18" charset="0"/>
                <a:ea typeface="Open Sans 2"/>
                <a:cs typeface="Times New Roman" panose="02020603050405020304" pitchFamily="18" charset="0"/>
                <a:sym typeface="Open Sans 2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video>
              <p:cMediaNode vol="100000">
                <p:cTn display="0" fill="hold" id="2">
                  <p:stCondLst>
                    <p:cond delay="indefinite"/>
                  </p:stCondLst>
                </p:cTn>
                <p:tgtEl>
                  <p:spTgt spid="209715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"/>
          <p:cNvGrpSpPr/>
          <p:nvPr/>
        </p:nvGrpSpPr>
        <p:grpSpPr>
          <a:xfrm>
            <a:off x="953688" y="2221164"/>
            <a:ext cx="3285563" cy="3285550"/>
            <a:chOff x="0" y="0"/>
            <a:chExt cx="6350000" cy="6349975"/>
          </a:xfrm>
        </p:grpSpPr>
        <p:sp>
          <p:nvSpPr>
            <p:cNvPr id="1048627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ah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xmlns:r="http://schemas.openxmlformats.org/officeDocument/2006/relationships" r:embed="rId1"/>
              <a:stretch>
                <a:fillRect l="-25046" r="-25046"/>
              </a:stretch>
            </a:blipFill>
          </p:spPr>
        </p:sp>
      </p:grpSp>
      <p:grpSp>
        <p:nvGrpSpPr>
          <p:cNvPr id="49" name="Group 4"/>
          <p:cNvGrpSpPr/>
          <p:nvPr/>
        </p:nvGrpSpPr>
        <p:grpSpPr>
          <a:xfrm>
            <a:off x="4953000" y="2175567"/>
            <a:ext cx="3295302" cy="3295288"/>
            <a:chOff x="0" y="0"/>
            <a:chExt cx="6350000" cy="6349975"/>
          </a:xfrm>
        </p:grpSpPr>
        <p:sp>
          <p:nvSpPr>
            <p:cNvPr id="1048628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ah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-25046" r="-25046"/>
              </a:stretch>
            </a:blipFill>
          </p:spPr>
        </p:sp>
      </p:grpSp>
      <p:grpSp>
        <p:nvGrpSpPr>
          <p:cNvPr id="50" name="Group 6"/>
          <p:cNvGrpSpPr/>
          <p:nvPr/>
        </p:nvGrpSpPr>
        <p:grpSpPr>
          <a:xfrm>
            <a:off x="9358767" y="2206163"/>
            <a:ext cx="3451155" cy="3298310"/>
            <a:chOff x="0" y="0"/>
            <a:chExt cx="6350000" cy="6349975"/>
          </a:xfrm>
        </p:grpSpPr>
        <p:sp>
          <p:nvSpPr>
            <p:cNvPr id="1048629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ah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26045" r="-26045"/>
              </a:stretch>
            </a:blipFill>
          </p:spPr>
        </p:sp>
      </p:grpSp>
      <p:sp>
        <p:nvSpPr>
          <p:cNvPr id="1048630" name="TextBox 8"/>
          <p:cNvSpPr txBox="1"/>
          <p:nvPr/>
        </p:nvSpPr>
        <p:spPr>
          <a:xfrm>
            <a:off x="1028700" y="638808"/>
            <a:ext cx="16230600" cy="1219142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0" marL="0">
              <a:lnSpc>
                <a:spcPts val="9600"/>
              </a:lnSpc>
              <a:spcBef>
                <a:spcPct val="0"/>
              </a:spcBef>
            </a:pPr>
            <a:r>
              <a:rPr b="1" sz="8000" lang="en-US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Texnik ko’rsatkichlar:</a:t>
            </a:r>
          </a:p>
        </p:txBody>
      </p:sp>
      <p:sp>
        <p:nvSpPr>
          <p:cNvPr id="1048631" name="TextBox 9"/>
          <p:cNvSpPr txBox="1"/>
          <p:nvPr/>
        </p:nvSpPr>
        <p:spPr>
          <a:xfrm>
            <a:off x="491751" y="5625542"/>
            <a:ext cx="3681255" cy="1410643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5522"/>
              </a:lnSpc>
            </a:pPr>
            <a:r>
              <a:rPr b="1"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Shamol</a:t>
            </a:r>
            <a:r>
              <a:rPr b="1"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 </a:t>
            </a:r>
            <a:r>
              <a:rPr b="1"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generatori</a:t>
            </a:r>
            <a:endParaRPr b="1" dirty="0" sz="4400" lang="en-US">
              <a:solidFill>
                <a:srgbClr val="FFFFFF"/>
              </a:solidFill>
              <a:latin typeface="Times New Roman" panose="02020603050405020304" pitchFamily="18" charset="0"/>
              <a:ea typeface="Open Sans 1 Bold"/>
              <a:cs typeface="Times New Roman" panose="02020603050405020304" pitchFamily="18" charset="0"/>
              <a:sym typeface="Open Sans 1 Bold"/>
            </a:endParaRPr>
          </a:p>
        </p:txBody>
      </p:sp>
      <p:sp>
        <p:nvSpPr>
          <p:cNvPr id="1048632" name="TextBox 10"/>
          <p:cNvSpPr txBox="1"/>
          <p:nvPr/>
        </p:nvSpPr>
        <p:spPr>
          <a:xfrm>
            <a:off x="460375" y="7222911"/>
            <a:ext cx="3668805" cy="2539157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 indent="0" lvl="0" marL="0">
              <a:lnSpc>
                <a:spcPts val="6621"/>
              </a:lnSpc>
              <a:spcBef>
                <a:spcPct val="0"/>
              </a:spcBef>
            </a:pPr>
            <a:r>
              <a:rPr dirty="0" sz="4400" lang="en-US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4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ta </a:t>
            </a:r>
            <a:r>
              <a:rPr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shamol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generatori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har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biri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dirty="0" sz="4400" lang="en-US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250 </a:t>
            </a:r>
            <a:r>
              <a:rPr dirty="0" sz="4400" lang="en-US" err="1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Vt</a:t>
            </a:r>
            <a:r>
              <a:rPr dirty="0" sz="4400" lang="en-US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dan</a:t>
            </a:r>
            <a:endParaRPr dirty="0" sz="4400" lang="en-US">
              <a:solidFill>
                <a:srgbClr val="FFFFFF"/>
              </a:solidFill>
              <a:latin typeface="Times New Roman" panose="02020603050405020304" pitchFamily="18" charset="0"/>
              <a:ea typeface="Open Sans 1"/>
              <a:cs typeface="Times New Roman" panose="02020603050405020304" pitchFamily="18" charset="0"/>
              <a:sym typeface="Open Sans 1"/>
            </a:endParaRPr>
          </a:p>
        </p:txBody>
      </p:sp>
      <p:sp>
        <p:nvSpPr>
          <p:cNvPr id="1048633" name="TextBox 11"/>
          <p:cNvSpPr txBox="1"/>
          <p:nvPr/>
        </p:nvSpPr>
        <p:spPr>
          <a:xfrm>
            <a:off x="4917141" y="5855817"/>
            <a:ext cx="3429000" cy="2090165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5486"/>
              </a:lnSpc>
            </a:pPr>
            <a:r>
              <a:rPr b="1"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Egiluvchan</a:t>
            </a:r>
            <a:r>
              <a:rPr b="1"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 </a:t>
            </a:r>
            <a:r>
              <a:rPr b="1"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quyosh</a:t>
            </a:r>
            <a:r>
              <a:rPr b="1"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 </a:t>
            </a:r>
            <a:r>
              <a:rPr b="1"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paneli</a:t>
            </a:r>
            <a:endParaRPr b="1" dirty="0" sz="4400" lang="en-US">
              <a:solidFill>
                <a:srgbClr val="FFFFFF"/>
              </a:solidFill>
              <a:latin typeface="Times New Roman" panose="02020603050405020304" pitchFamily="18" charset="0"/>
              <a:ea typeface="Open Sans 1 Bold"/>
              <a:cs typeface="Times New Roman" panose="02020603050405020304" pitchFamily="18" charset="0"/>
              <a:sym typeface="Open Sans 1 Bold"/>
            </a:endParaRPr>
          </a:p>
        </p:txBody>
      </p:sp>
      <p:sp>
        <p:nvSpPr>
          <p:cNvPr id="1048634" name="TextBox 12"/>
          <p:cNvSpPr txBox="1"/>
          <p:nvPr/>
        </p:nvSpPr>
        <p:spPr>
          <a:xfrm>
            <a:off x="4581214" y="7447443"/>
            <a:ext cx="4211067" cy="2192908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 lvl="0">
              <a:lnSpc>
                <a:spcPts val="5713"/>
              </a:lnSpc>
              <a:spcBef>
                <a:spcPct val="0"/>
              </a:spcBef>
            </a:pPr>
            <a:r>
              <a:rPr dirty="0" sz="4400" lang="en-US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20x5=100 m2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maydonga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1 m2 = </a:t>
            </a:r>
            <a:r>
              <a:rPr dirty="0" sz="4400" lang="en-US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150 </a:t>
            </a:r>
            <a:r>
              <a:rPr dirty="0" sz="4400" lang="en-US" err="1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Vt</a:t>
            </a:r>
            <a:r>
              <a:rPr dirty="0" sz="4400" lang="en-US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dirty="0" sz="4400" lang="en-US" err="1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dan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dirty="0" sz="4400" lang="en-US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 </a:t>
            </a:r>
            <a:endParaRPr dirty="0" sz="4000" lang="en-US">
              <a:solidFill>
                <a:srgbClr val="FFFFFF"/>
              </a:solidFill>
              <a:latin typeface="Times New Roman" panose="02020603050405020304" pitchFamily="18" charset="0"/>
              <a:ea typeface="Open Sans 1"/>
              <a:cs typeface="Times New Roman" panose="02020603050405020304" pitchFamily="18" charset="0"/>
              <a:sym typeface="Open Sans 1"/>
            </a:endParaRPr>
          </a:p>
        </p:txBody>
      </p:sp>
      <p:sp>
        <p:nvSpPr>
          <p:cNvPr id="1048635" name="TextBox 13"/>
          <p:cNvSpPr txBox="1"/>
          <p:nvPr/>
        </p:nvSpPr>
        <p:spPr>
          <a:xfrm>
            <a:off x="8792281" y="5981700"/>
            <a:ext cx="4584125" cy="76944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5979"/>
              </a:lnSpc>
            </a:pPr>
            <a:r>
              <a:rPr b="1"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Quyosh</a:t>
            </a:r>
            <a:r>
              <a:rPr b="1"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 </a:t>
            </a:r>
            <a:r>
              <a:rPr b="1"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 Bold"/>
                <a:cs typeface="Times New Roman" panose="02020603050405020304" pitchFamily="18" charset="0"/>
                <a:sym typeface="Open Sans 1 Bold"/>
              </a:rPr>
              <a:t>paneli</a:t>
            </a:r>
            <a:endParaRPr b="1" dirty="0" sz="4400" lang="en-US">
              <a:solidFill>
                <a:srgbClr val="FFFFFF"/>
              </a:solidFill>
              <a:latin typeface="Times New Roman" panose="02020603050405020304" pitchFamily="18" charset="0"/>
              <a:ea typeface="Open Sans 1 Bold"/>
              <a:cs typeface="Times New Roman" panose="02020603050405020304" pitchFamily="18" charset="0"/>
              <a:sym typeface="Open Sans 1 Bold"/>
            </a:endParaRPr>
          </a:p>
        </p:txBody>
      </p:sp>
      <p:sp>
        <p:nvSpPr>
          <p:cNvPr id="1048636" name="TextBox 14"/>
          <p:cNvSpPr txBox="1"/>
          <p:nvPr/>
        </p:nvSpPr>
        <p:spPr>
          <a:xfrm>
            <a:off x="8972135" y="7241849"/>
            <a:ext cx="4571045" cy="242374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 lvl="0">
              <a:lnSpc>
                <a:spcPts val="6297"/>
              </a:lnSpc>
              <a:spcBef>
                <a:spcPct val="0"/>
              </a:spcBef>
            </a:pPr>
            <a:r>
              <a:rPr dirty="0" sz="4400" lang="en-US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19x2,7=51,3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m2  </a:t>
            </a:r>
            <a:r>
              <a:rPr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maydonga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1 m2 = </a:t>
            </a:r>
            <a:r>
              <a:rPr dirty="0" sz="4400" lang="en-US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150 </a:t>
            </a:r>
            <a:r>
              <a:rPr dirty="0" sz="4400" lang="en-US" err="1">
                <a:solidFill>
                  <a:srgbClr val="FF914D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Vt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dirty="0" sz="44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dan</a:t>
            </a:r>
            <a:r>
              <a:rPr dirty="0" sz="4400" lang="en-US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30  m2 </a:t>
            </a:r>
          </a:p>
        </p:txBody>
      </p:sp>
      <p:sp>
        <p:nvSpPr>
          <p:cNvPr id="1048637" name="Блок-схема: узел 14"/>
          <p:cNvSpPr/>
          <p:nvPr/>
        </p:nvSpPr>
        <p:spPr>
          <a:xfrm>
            <a:off x="13868400" y="2327232"/>
            <a:ext cx="3390900" cy="3200400"/>
          </a:xfrm>
          <a:prstGeom prst="flowChartConnector"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ru-RU"/>
          </a:p>
        </p:txBody>
      </p:sp>
      <p:sp>
        <p:nvSpPr>
          <p:cNvPr id="1048638" name="AutoShape 2" descr="Li-ion или Li-Pol аккумуляторы - что лучше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/>
          <a:noFill/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ru-RU"/>
          </a:p>
        </p:txBody>
      </p:sp>
      <p:sp>
        <p:nvSpPr>
          <p:cNvPr id="1048639" name="AutoShape 4" descr="Li-ion или Li-Pol аккумуляторы - что лучше?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/>
          <a:noFill/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ru-RU"/>
          </a:p>
        </p:txBody>
      </p:sp>
      <p:sp>
        <p:nvSpPr>
          <p:cNvPr id="1048640" name="AutoShape 6" descr="Литий-ионный или литий-полимерный аккумулятор: сравнение 2 видов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/>
          <a:noFill/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ru-RU"/>
          </a:p>
        </p:txBody>
      </p:sp>
      <p:pic>
        <p:nvPicPr>
          <p:cNvPr id="2097155" name="Picture 7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13543180" y="2164191"/>
            <a:ext cx="3828428" cy="3306664"/>
          </a:xfrm>
          <a:prstGeom prst="rect"/>
          <a:noFill/>
          <a:ln>
            <a:noFill/>
          </a:ln>
          <a:effectLst/>
        </p:spPr>
      </p:pic>
      <p:sp>
        <p:nvSpPr>
          <p:cNvPr id="1048641" name="Прямоугольник 18"/>
          <p:cNvSpPr/>
          <p:nvPr/>
        </p:nvSpPr>
        <p:spPr>
          <a:xfrm>
            <a:off x="13868400" y="6035679"/>
            <a:ext cx="3892923" cy="3393440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4400" lang="en-US" err="1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Litiy-ionli</a:t>
            </a:r>
            <a:r>
              <a:rPr b="1" dirty="0" sz="4400" lang="en-US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</a:t>
            </a:r>
            <a:r>
              <a:rPr b="1" dirty="0" sz="4400" lang="en-US" err="1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akkumulyator</a:t>
            </a:r>
            <a:endParaRPr b="1" dirty="0" sz="4400" lang="en-US" smtClean="0">
              <a:solidFill>
                <a:srgbClr val="FFFFFF"/>
              </a:solidFill>
              <a:latin typeface="Times New Roman" panose="02020603050405020304" pitchFamily="18" charset="0"/>
              <a:ea typeface="Open Sans 1"/>
              <a:cs typeface="Times New Roman" panose="02020603050405020304" pitchFamily="18" charset="0"/>
              <a:sym typeface="Open Sans 1"/>
            </a:endParaRPr>
          </a:p>
          <a:p>
            <a:endParaRPr dirty="0" sz="4400" lang="en-US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ctr"/>
            <a:r>
              <a:rPr dirty="0" sz="4400" lang="en-US" smtClean="0">
                <a:solidFill>
                  <a:srgbClr val="FFC000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1,8 </a:t>
            </a:r>
            <a:r>
              <a:rPr dirty="0" sz="4400" lang="en-US" err="1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kVt</a:t>
            </a:r>
            <a:r>
              <a:rPr dirty="0" sz="4400" lang="en-US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/</a:t>
            </a:r>
            <a:r>
              <a:rPr dirty="0" sz="4400" lang="en-US" err="1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soat</a:t>
            </a:r>
            <a:r>
              <a:rPr dirty="0" sz="4400" lang="en-US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 </a:t>
            </a:r>
            <a:r>
              <a:rPr dirty="0" sz="4400" lang="en-US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    </a:t>
            </a:r>
            <a:r>
              <a:rPr dirty="0" sz="4400" lang="en-US" smtClean="0">
                <a:solidFill>
                  <a:srgbClr val="FFC000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6   </a:t>
            </a:r>
            <a:r>
              <a:rPr dirty="0" sz="4400" lang="en-US" smtClean="0">
                <a:solidFill>
                  <a:srgbClr val="FFFFFF"/>
                </a:solidFill>
                <a:latin typeface="Times New Roman" panose="02020603050405020304" pitchFamily="18" charset="0"/>
                <a:ea typeface="Open Sans 1"/>
                <a:cs typeface="Times New Roman" panose="02020603050405020304" pitchFamily="18" charset="0"/>
                <a:sym typeface="Open Sans 1"/>
              </a:rPr>
              <a:t>ta </a:t>
            </a:r>
            <a:endParaRPr dirty="0" sz="4400"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extBox 5"/>
          <p:cNvSpPr txBox="1"/>
          <p:nvPr/>
        </p:nvSpPr>
        <p:spPr>
          <a:xfrm>
            <a:off x="881959" y="704443"/>
            <a:ext cx="1239263" cy="1275969"/>
          </a:xfrm>
          <a:prstGeom prst="rect"/>
        </p:spPr>
        <p:txBody>
          <a:bodyPr anchor="t" bIns="0" lIns="0" rIns="0" rtlCol="0" tIns="0">
            <a:spAutoFit/>
          </a:bodyPr>
          <a:p>
            <a:pPr algn="ctr" indent="0" lvl="1" marL="0">
              <a:lnSpc>
                <a:spcPts val="10047"/>
              </a:lnSpc>
              <a:spcBef>
                <a:spcPct val="0"/>
              </a:spcBef>
            </a:pPr>
            <a:r>
              <a:rPr b="1" dirty="0" sz="6399" lang="en-US" spc="-159" smtClean="0">
                <a:solidFill>
                  <a:srgbClr val="230F5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2</a:t>
            </a:r>
            <a:endParaRPr b="1" dirty="0" sz="6399" lang="en-US" spc="-159">
              <a:solidFill>
                <a:srgbClr val="230F5D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048643" name="TextBox 6"/>
          <p:cNvSpPr txBox="1"/>
          <p:nvPr/>
        </p:nvSpPr>
        <p:spPr>
          <a:xfrm>
            <a:off x="1501590" y="1181100"/>
            <a:ext cx="13215041" cy="7239001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spcBef>
                <a:spcPct val="0"/>
              </a:spcBef>
            </a:pP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Afzalliklari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foyda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>
              <a:spcBef>
                <a:spcPct val="0"/>
              </a:spcBef>
            </a:pP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Elektr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avariya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vaqtida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poyezdlarni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yoritish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endParaRPr dirty="0" sz="4800" lang="en-US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spcBef>
                <a:spcPct val="0"/>
              </a:spcBef>
            </a:pPr>
            <a:r>
              <a:rPr dirty="0" sz="4800" lang="en-US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Generatorlarda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texnik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nosozlik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vaqtida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elektr-energiyadan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foydalana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olish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>
              <a:spcBef>
                <a:spcPct val="0"/>
              </a:spcBef>
            </a:pPr>
            <a:r>
              <a:rPr dirty="0" sz="4800" lang="en-US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Suv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toshqini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vaqtlarida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elektr-energiyadan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foydalana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olish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>
              <a:spcBef>
                <a:spcPct val="0"/>
              </a:spcBef>
            </a:pPr>
            <a:r>
              <a:rPr dirty="0" sz="4800" lang="en-US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Qutqaruv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kelguniga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qadar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elektr-energiyadan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foydalana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olish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>
              <a:spcBef>
                <a:spcPct val="0"/>
              </a:spcBef>
            </a:pP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5. </a:t>
            </a:r>
            <a:r>
              <a:rPr dirty="0" sz="4800" lang="en-US" err="1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Qo’shimcha</a:t>
            </a:r>
            <a:r>
              <a:rPr dirty="0" sz="4800" lang="en-US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elektr</a:t>
            </a:r>
            <a:r>
              <a:rPr dirty="0" sz="4800" lang="en-US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energiya</a:t>
            </a:r>
            <a:r>
              <a:rPr dirty="0" sz="4800" lang="en-US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olish</a:t>
            </a:r>
            <a:r>
              <a:rPr dirty="0" sz="4800" lang="en-US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endParaRPr dirty="0" sz="4800" lang="en-US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spcBef>
                <a:spcPct val="0"/>
              </a:spcBef>
            </a:pP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6. Kun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davomida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poyezdlar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ni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dirty="0" sz="4800" lang="en-US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yoritish</a:t>
            </a:r>
            <a:r>
              <a:rPr dirty="0" sz="4800" lang="en-US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endParaRPr dirty="0" sz="4800" lang="en-US" smtClean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extBox 2"/>
          <p:cNvSpPr txBox="1"/>
          <p:nvPr/>
        </p:nvSpPr>
        <p:spPr>
          <a:xfrm>
            <a:off x="2209800" y="409758"/>
            <a:ext cx="14289774" cy="2438400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 indent="0" lvl="0" marL="0">
              <a:lnSpc>
                <a:spcPts val="9600"/>
              </a:lnSpc>
              <a:spcBef>
                <a:spcPct val="0"/>
              </a:spcBef>
            </a:pPr>
            <a:r>
              <a:rPr b="1" dirty="0" sz="72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Loyiha</a:t>
            </a:r>
            <a:r>
              <a:rPr b="1" dirty="0" sz="7200" lang="en-US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 </a:t>
            </a:r>
            <a:r>
              <a:rPr b="1" dirty="0" sz="72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uchun</a:t>
            </a:r>
            <a:r>
              <a:rPr b="1" dirty="0" sz="7200" lang="en-US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 </a:t>
            </a:r>
            <a:r>
              <a:rPr b="1" dirty="0" sz="72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sarf</a:t>
            </a:r>
            <a:r>
              <a:rPr b="1" dirty="0" sz="7200" lang="en-US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 </a:t>
            </a:r>
            <a:r>
              <a:rPr b="1" dirty="0" sz="72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qilinadigan</a:t>
            </a:r>
            <a:r>
              <a:rPr b="1" dirty="0" sz="7200" lang="en-US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 </a:t>
            </a:r>
            <a:r>
              <a:rPr b="1" dirty="0" sz="72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umumiy</a:t>
            </a:r>
            <a:r>
              <a:rPr b="1" dirty="0" sz="7200" lang="en-US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 </a:t>
            </a:r>
            <a:r>
              <a:rPr b="1" dirty="0" sz="7200" lang="en-US" err="1">
                <a:solidFill>
                  <a:srgbClr val="FFFFFF"/>
                </a:solidFill>
                <a:latin typeface="Times New Roman" panose="02020603050405020304" pitchFamily="18" charset="0"/>
                <a:ea typeface="Open Sans 2 Bold"/>
                <a:cs typeface="Times New Roman" panose="02020603050405020304" pitchFamily="18" charset="0"/>
                <a:sym typeface="Open Sans 2 Bold"/>
              </a:rPr>
              <a:t>qiymat</a:t>
            </a:r>
            <a:endParaRPr b="1" dirty="0" sz="7200" lang="en-US">
              <a:solidFill>
                <a:srgbClr val="FFFFFF"/>
              </a:solidFill>
              <a:latin typeface="Times New Roman" panose="02020603050405020304" pitchFamily="18" charset="0"/>
              <a:ea typeface="Open Sans 2 Bold"/>
              <a:cs typeface="Times New Roman" panose="02020603050405020304" pitchFamily="18" charset="0"/>
              <a:sym typeface="Open Sans 2 Bold"/>
            </a:endParaRPr>
          </a:p>
        </p:txBody>
      </p:sp>
      <p:graphicFrame>
        <p:nvGraphicFramePr>
          <p:cNvPr id="4194304" name="Диаграмма 6"/>
          <p:cNvGraphicFramePr>
            <a:graphicFrameLocks/>
          </p:cNvGraphicFramePr>
          <p:nvPr/>
        </p:nvGraphicFramePr>
        <p:xfrm>
          <a:off x="1981200" y="1714500"/>
          <a:ext cx="14289774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48645" name="TextBox 7"/>
          <p:cNvSpPr txBox="1"/>
          <p:nvPr/>
        </p:nvSpPr>
        <p:spPr>
          <a:xfrm>
            <a:off x="10708374" y="8185255"/>
            <a:ext cx="5791200" cy="128524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4000" lang="en-US" err="1">
                <a:solidFill>
                  <a:schemeClr val="bg1"/>
                </a:solidFill>
              </a:rPr>
              <a:t>Umumiy</a:t>
            </a:r>
            <a:r>
              <a:rPr dirty="0" sz="4000" lang="en-US">
                <a:solidFill>
                  <a:schemeClr val="bg1"/>
                </a:solidFill>
              </a:rPr>
              <a:t> </a:t>
            </a:r>
            <a:r>
              <a:rPr dirty="0" sz="4000" lang="en-US" err="1">
                <a:solidFill>
                  <a:schemeClr val="bg1"/>
                </a:solidFill>
              </a:rPr>
              <a:t>hisobda</a:t>
            </a:r>
            <a:r>
              <a:rPr sz="4000" lang="en-US">
                <a:solidFill>
                  <a:schemeClr val="bg1"/>
                </a:solidFill>
              </a:rPr>
              <a:t> </a:t>
            </a:r>
            <a:r>
              <a:rPr b="1" sz="4000" lang="en-US" smtClean="0">
                <a:solidFill>
                  <a:srgbClr val="FFFF00"/>
                </a:solidFill>
              </a:rPr>
              <a:t>146 </a:t>
            </a:r>
            <a:r>
              <a:rPr b="1" dirty="0" sz="4000" lang="en-US" err="1">
                <a:solidFill>
                  <a:srgbClr val="FFFF00"/>
                </a:solidFill>
              </a:rPr>
              <a:t>mln</a:t>
            </a:r>
            <a:r>
              <a:rPr b="1" dirty="0" sz="4000" lang="en-US">
                <a:solidFill>
                  <a:srgbClr val="FFFF00"/>
                </a:solidFill>
              </a:rPr>
              <a:t> </a:t>
            </a:r>
            <a:r>
              <a:rPr b="1" dirty="0" sz="4000" lang="en-US" err="1">
                <a:solidFill>
                  <a:srgbClr val="FFFF00"/>
                </a:solidFill>
              </a:rPr>
              <a:t>so’m</a:t>
            </a:r>
            <a:r>
              <a:rPr b="1" dirty="0" sz="4000" lang="en-US">
                <a:solidFill>
                  <a:srgbClr val="FFFF00"/>
                </a:solidFill>
              </a:rPr>
              <a:t> </a:t>
            </a:r>
            <a:r>
              <a:rPr dirty="0" sz="4000" lang="en-US" err="1">
                <a:solidFill>
                  <a:schemeClr val="bg1"/>
                </a:solidFill>
              </a:rPr>
              <a:t>harajat</a:t>
            </a:r>
            <a:endParaRPr dirty="0" sz="4000" lang="ru-RU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F5D"/>
        </a:solidFill>
        <a:effectLst/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5" name="Table 2"/>
          <p:cNvGraphicFramePr>
            <a:graphicFrameLocks noGrp="1"/>
          </p:cNvGraphicFramePr>
          <p:nvPr/>
        </p:nvGraphicFramePr>
        <p:xfrm>
          <a:off x="403855" y="716129"/>
          <a:ext cx="17480290" cy="9095401"/>
        </p:xfrm>
        <a:graphic>
          <a:graphicData uri="http://schemas.openxmlformats.org/drawingml/2006/table">
            <a:tbl>
              <a:tblPr/>
              <a:tblGrid>
                <a:gridCol w="1079487"/>
                <a:gridCol w="5146058"/>
                <a:gridCol w="4100327"/>
                <a:gridCol w="3658408"/>
                <a:gridCol w="3496010"/>
              </a:tblGrid>
              <a:tr h="1542435">
                <a:tc>
                  <a:txBody>
                    <a:bodyPr/>
                    <a:p>
                      <a:pPr algn="ctr">
                        <a:lnSpc>
                          <a:spcPts val="4199"/>
                        </a:lnSpc>
                      </a:pP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ts val="4899"/>
                        </a:lnSpc>
                      </a:pP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Texnik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ko’rsatkichlar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:</a:t>
                      </a:r>
                      <a:endParaRPr dirty="0" sz="1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3779"/>
                        </a:lnSpc>
                      </a:pPr>
                      <a:r>
                        <a:rPr dirty="0" sz="36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Elektr-energiya</a:t>
                      </a:r>
                      <a:r>
                        <a:rPr dirty="0" sz="36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 , </a:t>
                      </a:r>
                      <a:r>
                        <a:rPr dirty="0" sz="36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kVt</a:t>
                      </a:r>
                      <a:r>
                        <a:rPr dirty="0" sz="36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/</a:t>
                      </a:r>
                      <a:r>
                        <a:rPr dirty="0" sz="36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soat</a:t>
                      </a:r>
                      <a:endParaRPr dirty="0" sz="16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3779"/>
                        </a:lnSpc>
                      </a:pPr>
                      <a:r>
                        <a:rPr dirty="0" sz="36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Elektr-energiya</a:t>
                      </a:r>
                      <a:r>
                        <a:rPr dirty="0" sz="36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 , </a:t>
                      </a:r>
                      <a:r>
                        <a:rPr dirty="0" sz="36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kVt</a:t>
                      </a:r>
                      <a:r>
                        <a:rPr dirty="0" sz="36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/kun</a:t>
                      </a:r>
                      <a:endParaRPr dirty="0" sz="16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3779"/>
                        </a:lnSpc>
                      </a:pPr>
                      <a:r>
                        <a:rPr dirty="0" sz="36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Elektr-energiya</a:t>
                      </a:r>
                      <a:r>
                        <a:rPr dirty="0" sz="36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 , </a:t>
                      </a:r>
                      <a:r>
                        <a:rPr dirty="0" sz="36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kVt</a:t>
                      </a:r>
                      <a:r>
                        <a:rPr dirty="0" sz="36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/</a:t>
                      </a:r>
                      <a:r>
                        <a:rPr dirty="0" sz="36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yil</a:t>
                      </a:r>
                      <a:endParaRPr dirty="0" sz="16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2007241">
                <a:tc>
                  <a:txBody>
                    <a:bodyPr/>
                    <a:p>
                      <a:pPr algn="ctr">
                        <a:lnSpc>
                          <a:spcPts val="4899"/>
                        </a:lnSpc>
                      </a:pPr>
                      <a:r>
                        <a:rPr sz="3499" lang="en-US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4899"/>
                        </a:lnSpc>
                      </a:pP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Metro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stansiyasi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tomidagi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quyosh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paneli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"/>
                          <a:cs typeface="Times New Roman" panose="02020603050405020304" pitchFamily="18" charset="0"/>
                          <a:sym typeface="Arimo"/>
                        </a:rPr>
                        <a:t> </a:t>
                      </a:r>
                      <a:endParaRPr dirty="0" sz="1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sz="3999" lang="en-US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</a:t>
                      </a:r>
                      <a:endParaRPr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sz="3999" lang="en-US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165</a:t>
                      </a:r>
                      <a:endParaRPr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dirty="0" sz="3999" lang="en-US" smtClean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60.225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81889">
                <a:tc>
                  <a:txBody>
                    <a:bodyPr/>
                    <a:p>
                      <a:pPr algn="ctr">
                        <a:lnSpc>
                          <a:spcPts val="4899"/>
                        </a:lnSpc>
                      </a:pPr>
                      <a:r>
                        <a:rPr sz="3499" lang="en-US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4899"/>
                        </a:lnSpc>
                      </a:pP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shamol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generatori</a:t>
                      </a:r>
                      <a:endParaRPr dirty="0" sz="1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sz="3999" lang="en-US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sz="3999" lang="en-US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19</a:t>
                      </a:r>
                      <a:endParaRPr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dirty="0" sz="3999" lang="en-US" smtClean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6.935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2741288">
                <a:tc>
                  <a:txBody>
                    <a:bodyPr/>
                    <a:p>
                      <a:pPr algn="ctr">
                        <a:lnSpc>
                          <a:spcPts val="4899"/>
                        </a:lnSpc>
                      </a:pPr>
                      <a:r>
                        <a:rPr sz="3499" lang="en-US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</a:t>
                      </a:r>
                      <a:endParaRPr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4899"/>
                        </a:lnSpc>
                      </a:pP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metro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vagoni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ustki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qismidagi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quyosh</a:t>
                      </a:r>
                      <a:r>
                        <a:rPr dirty="0" sz="4000" lang="en-US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 </a:t>
                      </a:r>
                      <a:r>
                        <a:rPr dirty="0" sz="4000" lang="en-US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nva Sans"/>
                          <a:cs typeface="Times New Roman" panose="02020603050405020304" pitchFamily="18" charset="0"/>
                          <a:sym typeface="Canva Sans"/>
                        </a:rPr>
                        <a:t>paneli</a:t>
                      </a:r>
                      <a:endParaRPr dirty="0" sz="1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dirty="0" sz="3999" lang="en-US" smtClean="0">
                          <a:solidFill>
                            <a:srgbClr val="000000"/>
                          </a:solidFill>
                          <a:latin typeface="Canva Sans"/>
                          <a:sym typeface="Canva Sans"/>
                        </a:rPr>
                        <a:t>4,5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dirty="0" sz="3999" lang="en-US" smtClean="0">
                          <a:solidFill>
                            <a:srgbClr val="000000"/>
                          </a:solidFill>
                          <a:latin typeface="Canva Sans"/>
                          <a:sym typeface="Canva Sans"/>
                        </a:rPr>
                        <a:t>31,5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dirty="0" sz="3999" lang="en-US" smtClean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11.497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81889">
                <a:tc>
                  <a:txBody>
                    <a:bodyPr/>
                    <a:p>
                      <a:pPr algn="ctr">
                        <a:lnSpc>
                          <a:spcPts val="4899"/>
                        </a:lnSpc>
                      </a:pPr>
                      <a:r>
                        <a:rPr dirty="0" sz="3499" lang="en-US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4899"/>
                        </a:lnSpc>
                      </a:pPr>
                      <a:r>
                        <a:rPr dirty="0" sz="3499" lang="en-US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Jami: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dirty="0" sz="3999" lang="en-US" smtClean="0">
                          <a:solidFill>
                            <a:srgbClr val="000000"/>
                          </a:solidFill>
                          <a:latin typeface="Canva Sans"/>
                          <a:sym typeface="Canva Sans"/>
                        </a:rPr>
                        <a:t>19,6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dirty="0" sz="3999" lang="en-US" smtClean="0">
                          <a:solidFill>
                            <a:srgbClr val="000000"/>
                          </a:solidFill>
                          <a:latin typeface="Canva Sans"/>
                          <a:sym typeface="Canva Sans"/>
                        </a:rPr>
                        <a:t>215,5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5599"/>
                        </a:lnSpc>
                      </a:pPr>
                      <a:r>
                        <a:rPr b="1" dirty="0" sz="3999" lang="en-US" smtClean="0">
                          <a:solidFill>
                            <a:srgbClr val="FF3131"/>
                          </a:solidFill>
                          <a:latin typeface="Canva Sans Bold"/>
                          <a:sym typeface="Canva Sans Bold"/>
                        </a:rPr>
                        <a:t>78.657</a:t>
                      </a:r>
                      <a:endParaRPr dirty="0" sz="1100" lang="en-US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50">
        <p:pull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Xavfsiz muqobil metropoliteni</dc:title>
  <dc:creator>User</dc:creator>
  <cp:lastModifiedBy>Admin</cp:lastModifiedBy>
  <dcterms:created xsi:type="dcterms:W3CDTF">2006-08-15T14:00:00Z</dcterms:created>
  <dcterms:modified xsi:type="dcterms:W3CDTF">2025-06-27T14:10:08Z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83e7f88cd1564028972e1ebbc53910cb</vt:lpwstr>
  </property>
</Properties>
</file>